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5" r:id="rId5"/>
    <p:sldId id="268" r:id="rId6"/>
    <p:sldId id="258" r:id="rId7"/>
    <p:sldId id="259" r:id="rId8"/>
    <p:sldId id="260" r:id="rId9"/>
    <p:sldId id="261" r:id="rId10"/>
    <p:sldId id="269" r:id="rId11"/>
    <p:sldId id="262" r:id="rId12"/>
    <p:sldId id="266" r:id="rId13"/>
    <p:sldId id="263" r:id="rId14"/>
    <p:sldId id="264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sa" initials="C" lastIdx="1" clrIdx="0">
    <p:extLst>
      <p:ext uri="{19B8F6BF-5375-455C-9EA6-DF929625EA0E}">
        <p15:presenceInfo xmlns:p15="http://schemas.microsoft.com/office/powerpoint/2012/main" userId="Cas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1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2ADCD9-13B0-0604-25FD-368E99D20E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A3438CD-B0E3-A607-7ED1-A31413634B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7E70F82-9F1F-8368-0E56-1750E9B43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F840E93-7A1C-96A3-F2D1-52F32B2AF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90479D1-9F1B-7B39-FE7B-DC82AA0E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4322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F3562-AD75-2976-9B62-F6F314E99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24AF951-99F3-D14B-F453-AEB278552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DA8E1A8-CD86-925F-304D-A0A37F1BA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A93A563-44CB-1598-393E-DF3C43900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C991F5C-001C-2EAE-E0D2-ED6E19377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5676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958123-8304-855F-14E4-2312B0696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58009189-6052-DA46-C0BC-2DFB02056F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87808A1-6805-69D6-FDD6-A00BD85EE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0F06AE4-9A65-741C-A1D5-1B9E8046A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1AC8EC3-51D3-EF6A-81E7-ECEA2B65E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7955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810245-4161-7E59-6CE3-B420FA041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A26E48F-84AD-6E91-6EC8-D493D92C4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515B0D83-7DBA-5120-D12C-0E2EB3416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5F4EB96-D2BC-E8B6-5FFB-448BFBB7B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7706C85-DD04-F327-042C-746007A18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E9FFA59-D0FC-298A-B801-445EBCBEF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04680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687B4-7674-C808-E43D-A573D1C12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B618BE0-313E-7C77-E274-A14CCB837D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A9286769-6129-FCD1-1ECB-D5BDDD88D5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90280B85-5042-83B8-1D1C-98FA21AA3F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898AC5B9-CB90-CA97-D6D1-DD153D594B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A61A9AED-82F1-DA46-2BA7-6894D1B0D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63267792-C834-415E-E6BC-056314B6F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E2DF7284-923E-50DC-25D2-E3F321540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95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EF5E54-E34B-302B-9F12-6C293BBA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1E61FFC-4C75-5CC3-AEF2-E0D22A96C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1410811E-55BE-BCAB-1298-21DF3BD55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0F6CCAB-E124-6395-9848-8D2C7E0DA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7845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D73AD0DE-4D0D-95AB-5602-9EFEE23B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9CE8706C-418A-381C-9968-8C1067C8A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5785A89E-E30C-7264-9B8E-3D73064B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631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EA491F-A25A-1629-744F-FA3993923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083B51D-0ACA-8656-5801-69B3DB87E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82B670DA-A10D-65E8-612E-787E78B023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A4A3C30-CF43-4833-9278-B313FBA55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9A42185-97D8-B051-61DC-693F09972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69E23B63-3B3D-205B-AC7C-0151FE16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4591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980D42-CC8A-531D-62AE-324BCDB8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58F89268-3FBA-9645-0CB5-E08FC857E1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B943FB0-0483-3B62-7673-91B622297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E89EBC1-4671-432A-721B-2172D4607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17556B1-CCAB-4906-24F6-E8C0315FB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9656226-646A-A3A3-6506-EAA799321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868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E4052D-9C93-8699-013D-CFFD7ACAD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603CDCE-2AA2-267D-D7F8-56073E2FDB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6766E9A-5386-7B89-1B01-957C423F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832DAED-0B96-1B0E-B24A-46C092001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0208F81-6ACC-FC56-716C-AEADFCBE4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11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9A17A87-FB71-3458-88FB-BDC40C6D36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0BC95588-935E-708F-928A-D30B628C1E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7738C6D-B56E-4650-29A1-85F2196D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F7B5993-80DF-7E65-8198-40F582834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EF45731-6423-8741-0BAF-BE4964273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1486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2CF19B67-0F9C-54E9-AA00-33A36E5B7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698C902-F064-FF75-DFE6-D8590363B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A8C5F25-D082-BC42-7712-359280DE0C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2F329-11FC-4CD1-B6CF-F5BC89A73B85}" type="datetimeFigureOut">
              <a:rPr lang="pt-PT" smtClean="0"/>
              <a:t>30/07/2026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A38AE70-AB20-77C6-6162-510FB43B8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C09D14E-B18A-E069-8BF6-5E794EFCD5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96734-1222-41C4-8DE9-B719F7746D1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9279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C73511B-9296-65CD-500D-F5EA1B106444}"/>
              </a:ext>
            </a:extLst>
          </p:cNvPr>
          <p:cNvSpPr/>
          <p:nvPr/>
        </p:nvSpPr>
        <p:spPr>
          <a:xfrm>
            <a:off x="2171700" y="923924"/>
            <a:ext cx="68961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7200" b="1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INTERSEXO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4102E08-3238-5FCB-E2F0-E99EF2CE5040}"/>
              </a:ext>
            </a:extLst>
          </p:cNvPr>
          <p:cNvSpPr txBox="1"/>
          <p:nvPr/>
        </p:nvSpPr>
        <p:spPr>
          <a:xfrm>
            <a:off x="4114799" y="2476501"/>
            <a:ext cx="3762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UFCD 6567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4876D94-2B4C-C23E-DF92-39BBC189C1DE}"/>
              </a:ext>
            </a:extLst>
          </p:cNvPr>
          <p:cNvSpPr txBox="1"/>
          <p:nvPr/>
        </p:nvSpPr>
        <p:spPr>
          <a:xfrm>
            <a:off x="3009900" y="4877455"/>
            <a:ext cx="2838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Trabalho elaborado por:</a:t>
            </a:r>
          </a:p>
          <a:p>
            <a:r>
              <a:rPr lang="pt-PT" sz="1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Mariana chasco nr14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58C07E1-4C4A-DBC1-F365-CEFC91E2DB77}"/>
              </a:ext>
            </a:extLst>
          </p:cNvPr>
          <p:cNvSpPr txBox="1"/>
          <p:nvPr/>
        </p:nvSpPr>
        <p:spPr>
          <a:xfrm>
            <a:off x="7058025" y="4981575"/>
            <a:ext cx="2486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Formadora</a:t>
            </a:r>
          </a:p>
          <a:p>
            <a:r>
              <a:rPr lang="pt-PT" sz="1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Selma Neto</a:t>
            </a:r>
          </a:p>
        </p:txBody>
      </p:sp>
    </p:spTree>
    <p:extLst>
      <p:ext uri="{BB962C8B-B14F-4D97-AF65-F5344CB8AC3E}">
        <p14:creationId xmlns:p14="http://schemas.microsoft.com/office/powerpoint/2010/main" val="1949952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62D7806-BF3D-B582-B701-6A6D123A40DD}"/>
              </a:ext>
            </a:extLst>
          </p:cNvPr>
          <p:cNvSpPr txBox="1"/>
          <p:nvPr/>
        </p:nvSpPr>
        <p:spPr>
          <a:xfrm>
            <a:off x="1222034" y="1366982"/>
            <a:ext cx="7499927" cy="2314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Hoje vou apresentar o trabalho sobre as pessoas intersexo. Este é um tema importante porque ainda existe muita desinformação. Muitas pessoas conhecem apenas a palavra "hermafrodita", mas atualmente esse termo não é considerado o mais correto para seres humanos. Hoje utiliza-se o termo intersexo, que é mais preciso e respeitoso. O objetivo desta apresentação é explicar o que significa ser intersexo, como isso acontece, quais são os desafios enfrentados por estas pessoas e por que é importante respeitar a diversidade humana.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10CDDA6-3238-4A42-DCB5-2C38005C1D73}"/>
              </a:ext>
            </a:extLst>
          </p:cNvPr>
          <p:cNvSpPr/>
          <p:nvPr/>
        </p:nvSpPr>
        <p:spPr>
          <a:xfrm>
            <a:off x="3536109" y="175797"/>
            <a:ext cx="382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46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9E7830A-37BF-CFB6-F1FA-4AD9CF152ED7}"/>
              </a:ext>
            </a:extLst>
          </p:cNvPr>
          <p:cNvSpPr/>
          <p:nvPr/>
        </p:nvSpPr>
        <p:spPr>
          <a:xfrm>
            <a:off x="4288161" y="78373"/>
            <a:ext cx="3198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é?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EB1034D-15D6-10A6-09C2-E6968E8C23FA}"/>
              </a:ext>
            </a:extLst>
          </p:cNvPr>
          <p:cNvSpPr txBox="1"/>
          <p:nvPr/>
        </p:nvSpPr>
        <p:spPr>
          <a:xfrm>
            <a:off x="1071418" y="1583594"/>
            <a:ext cx="8654474" cy="2960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Uma pessoa intersexo nasce com características biológicas do sexo que não correspondem completamente às definições típicas de masculino ou feminino.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Essas características podem envolver: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os cromossomas (como XX, XY ou outras combinações)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as hormonas sexuais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os órgãos reprodutores internos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ou os órgãos genitais externos.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Cada pessoa intersexo é diferente. Algumas diferenças são visíveis ao nascer, enquanto outras só são descobertas durante a adolescência ou até na idade adulta.</a:t>
            </a:r>
          </a:p>
        </p:txBody>
      </p:sp>
    </p:spTree>
    <p:extLst>
      <p:ext uri="{BB962C8B-B14F-4D97-AF65-F5344CB8AC3E}">
        <p14:creationId xmlns:p14="http://schemas.microsoft.com/office/powerpoint/2010/main" val="330955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SABIAS QUE ⁉️ Hermafrodita é a pessoa que nasce com dois órgãos genitais ao  mesmo tempo, tanto o masculino quanto o feminino. Esta situação é conhecida  como hermafroditismo ou intersexualidade, e suas">
            <a:extLst>
              <a:ext uri="{FF2B5EF4-FFF2-40B4-BE49-F238E27FC236}">
                <a16:creationId xmlns:a16="http://schemas.microsoft.com/office/drawing/2014/main" id="{97019878-E1A0-413C-F1BA-6F30B8D96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769" y="969817"/>
            <a:ext cx="3637153" cy="3820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 descr="Enfermagem - Quem viu algo parecido❣️ vc comente A pessoa hermafrodita é  aquela que possui dois órgãos genitais, tanto o masculino quanto o  feminino, ao mesmo tempo, podendo ser identificado logo ao">
            <a:extLst>
              <a:ext uri="{FF2B5EF4-FFF2-40B4-BE49-F238E27FC236}">
                <a16:creationId xmlns:a16="http://schemas.microsoft.com/office/drawing/2014/main" id="{508D5727-0860-5518-BBAF-E49EB8B74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3054" y="1020617"/>
            <a:ext cx="3782147" cy="3719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8980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51B1585-8C12-0AAE-F689-C7455D238E4A}"/>
              </a:ext>
            </a:extLst>
          </p:cNvPr>
          <p:cNvSpPr txBox="1"/>
          <p:nvPr/>
        </p:nvSpPr>
        <p:spPr>
          <a:xfrm>
            <a:off x="1403927" y="1873436"/>
            <a:ext cx="7684655" cy="2637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O desenvolvimento sexual começa ainda durante a gravidez.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Em alguns casos podem ocorrer diferenças devido a: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alterações nos cromossomas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produção diferente de hormonas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resposta diferente do organismo às hormonas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desenvolvimento diferente dos órgãos sexuais.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Estas diferenças surgem naturalmente e não são provocadas pelos pais nem pelos hábitos da mãe durante a gravidez.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D1175B0-6580-4055-B29A-7445E2A477B0}"/>
              </a:ext>
            </a:extLst>
          </p:cNvPr>
          <p:cNvSpPr/>
          <p:nvPr/>
        </p:nvSpPr>
        <p:spPr>
          <a:xfrm>
            <a:off x="2652362" y="155779"/>
            <a:ext cx="63159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acontece?</a:t>
            </a:r>
          </a:p>
        </p:txBody>
      </p:sp>
    </p:spTree>
    <p:extLst>
      <p:ext uri="{BB962C8B-B14F-4D97-AF65-F5344CB8AC3E}">
        <p14:creationId xmlns:p14="http://schemas.microsoft.com/office/powerpoint/2010/main" val="1652557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0F863AD-4A1B-DD87-C3BD-8CD999755CD2}"/>
              </a:ext>
            </a:extLst>
          </p:cNvPr>
          <p:cNvSpPr txBox="1"/>
          <p:nvPr/>
        </p:nvSpPr>
        <p:spPr>
          <a:xfrm>
            <a:off x="1182255" y="1902691"/>
            <a:ext cx="8081819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Existem várias condições que fazem parte do grupo das variações intersexo. Alguns exemplos são: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400" b="1" dirty="0">
                <a:latin typeface="Arial" panose="020B0604020202020204" pitchFamily="34" charset="0"/>
                <a:cs typeface="Arial" panose="020B0604020202020204" pitchFamily="34" charset="0"/>
              </a:rPr>
              <a:t>Síndrome de Insensibilidade aos Androgénios (SIA)</a:t>
            </a:r>
            <a:b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A pessoa possui cromossomas XY, mas o corpo não responde corretamente às hormonas masculinas, desenvolvendo características femininas.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400" b="1" dirty="0">
                <a:latin typeface="Arial" panose="020B0604020202020204" pitchFamily="34" charset="0"/>
                <a:cs typeface="Arial" panose="020B0604020202020204" pitchFamily="34" charset="0"/>
              </a:rPr>
              <a:t>Hiperplasia Congénita da Suprarrenal (HCS)</a:t>
            </a:r>
            <a:b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Afeta principalmente pessoas com cromossomas XX e provoca uma maior produção de hormonas masculinas.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400" b="1" dirty="0">
                <a:latin typeface="Arial" panose="020B0604020202020204" pitchFamily="34" charset="0"/>
                <a:cs typeface="Arial" panose="020B0604020202020204" pitchFamily="34" charset="0"/>
              </a:rPr>
              <a:t>Síndrome de Klinefelter</a:t>
            </a:r>
            <a:b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A pessoa nasce geralmente com cromossomas XXY, podendo apresentar características físicas diferentes das habituais.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Existem ainda muitas outras condições,  cada caso é único.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0365BCD-2DA9-22E6-474A-037EC3A704F9}"/>
              </a:ext>
            </a:extLst>
          </p:cNvPr>
          <p:cNvSpPr/>
          <p:nvPr/>
        </p:nvSpPr>
        <p:spPr>
          <a:xfrm>
            <a:off x="4580757" y="97848"/>
            <a:ext cx="26256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Tipos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3332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0B0DF0F-A2B9-28BA-0014-551989C6EC6E}"/>
              </a:ext>
            </a:extLst>
          </p:cNvPr>
          <p:cNvSpPr txBox="1"/>
          <p:nvPr/>
        </p:nvSpPr>
        <p:spPr>
          <a:xfrm>
            <a:off x="2170544" y="1662547"/>
            <a:ext cx="5680365" cy="236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As principais causas podem incluir: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Alterações genéticas.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Alterações hormonais durante a gravidez.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Desenvolvimento diferente dos órgãos sexuais antes do nascimento.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Na maioria dos casos, a condição é congénita, ou seja, está presente desde o nascimento</a:t>
            </a:r>
            <a:r>
              <a:rPr lang="pt-PT" sz="1400" dirty="0"/>
              <a:t>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13EB386-A8DD-755C-9614-B53C8E4F9CFD}"/>
              </a:ext>
            </a:extLst>
          </p:cNvPr>
          <p:cNvSpPr/>
          <p:nvPr/>
        </p:nvSpPr>
        <p:spPr>
          <a:xfrm>
            <a:off x="3858894" y="0"/>
            <a:ext cx="35348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Causas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8043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7A8AFC07-1EC3-1C43-641B-8AB04E741315}"/>
              </a:ext>
            </a:extLst>
          </p:cNvPr>
          <p:cNvSpPr txBox="1"/>
          <p:nvPr/>
        </p:nvSpPr>
        <p:spPr>
          <a:xfrm>
            <a:off x="1237673" y="1558151"/>
            <a:ext cx="7620709" cy="3099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Algumas pessoas são identificadas logo após o nascimento devido às características dos órgãos genitais. Outras  descobrem se durante: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a puberdade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exames médicos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dificuldades relacionadas com a fertilidade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Os médicos podem realizar: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análises hormonais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testes genéticos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exames de imagem.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2285346-C10A-186A-AA10-18B9FEA05DF1}"/>
              </a:ext>
            </a:extLst>
          </p:cNvPr>
          <p:cNvSpPr/>
          <p:nvPr/>
        </p:nvSpPr>
        <p:spPr>
          <a:xfrm>
            <a:off x="3694723" y="146691"/>
            <a:ext cx="4217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Diagnóstico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5065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64774B4-854B-7415-3F9D-4F0BB1A76C15}"/>
              </a:ext>
            </a:extLst>
          </p:cNvPr>
          <p:cNvSpPr txBox="1"/>
          <p:nvPr/>
        </p:nvSpPr>
        <p:spPr>
          <a:xfrm>
            <a:off x="1341050" y="1904469"/>
            <a:ext cx="7507387" cy="2493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Nem todas as pessoas intersexo precisam de tratamento.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Quando existe necessidade e necessário 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acompanhamento médico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apoio psicológico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tratamentos hormonais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Atualmente, muitos especialistas defendem que cirurgias sem necessidade urgente sejam adiadas até que a própria pessoa possa participar na decisão.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E23FFB2-B71B-81B1-97E8-B6439BE31682}"/>
              </a:ext>
            </a:extLst>
          </p:cNvPr>
          <p:cNvSpPr/>
          <p:nvPr/>
        </p:nvSpPr>
        <p:spPr>
          <a:xfrm>
            <a:off x="3794388" y="103707"/>
            <a:ext cx="39808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1623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08768C2-8D81-84EE-98D7-4F6F9D4BA1C1}"/>
              </a:ext>
            </a:extLst>
          </p:cNvPr>
          <p:cNvSpPr txBox="1"/>
          <p:nvPr/>
        </p:nvSpPr>
        <p:spPr>
          <a:xfrm>
            <a:off x="1644070" y="1847273"/>
            <a:ext cx="7472219" cy="2626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As pessoas intersexo podem enfrentar vários desafios: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preconceito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falta de informação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discriminação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dificuldades de aceitação social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impacto psicológico causado pela falta de compreensão</a:t>
            </a:r>
            <a:r>
              <a:rPr lang="pt-PT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600" dirty="0">
                <a:latin typeface="Arial" panose="020B0604020202020204" pitchFamily="34" charset="0"/>
                <a:cs typeface="Arial" panose="020B0604020202020204" pitchFamily="34" charset="0"/>
              </a:rPr>
              <a:t>Por isso, é importante promover o respeito e combater os preconceitos.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460104A-35E1-CFCE-574F-491027D42A9C}"/>
              </a:ext>
            </a:extLst>
          </p:cNvPr>
          <p:cNvSpPr/>
          <p:nvPr/>
        </p:nvSpPr>
        <p:spPr>
          <a:xfrm>
            <a:off x="3973269" y="251845"/>
            <a:ext cx="32848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Desafios</a:t>
            </a:r>
            <a:r>
              <a:rPr lang="pt-PT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pt-PT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3810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010B194-7696-09BB-D3F7-FF4ADED6942E}"/>
              </a:ext>
            </a:extLst>
          </p:cNvPr>
          <p:cNvSpPr txBox="1"/>
          <p:nvPr/>
        </p:nvSpPr>
        <p:spPr>
          <a:xfrm>
            <a:off x="1200728" y="2050474"/>
            <a:ext cx="6742546" cy="2083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Estima-se que cerca de </a:t>
            </a:r>
            <a:r>
              <a:rPr lang="pt-PT" sz="1400" b="1" dirty="0">
                <a:latin typeface="Arial" panose="020B0604020202020204" pitchFamily="34" charset="0"/>
                <a:cs typeface="Arial" panose="020B0604020202020204" pitchFamily="34" charset="0"/>
              </a:rPr>
              <a:t>1 a 2% da população</a:t>
            </a: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apresente alguma característica intersexo, embora muitas sejam pouco visíveis.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Muitas pessoas intersexo vivem toda a vida sem saber que possuem essa característica. 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 O símbolo usado por algumas organizações intersexo é um círculo amarelo sobre fundo roxo, representando integridade e autonomia.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BF1A785-A98D-DF5B-9798-933D37157426}"/>
              </a:ext>
            </a:extLst>
          </p:cNvPr>
          <p:cNvSpPr/>
          <p:nvPr/>
        </p:nvSpPr>
        <p:spPr>
          <a:xfrm>
            <a:off x="3542088" y="72800"/>
            <a:ext cx="46474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Curiosidades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278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>
            <a:extLst>
              <a:ext uri="{FF2B5EF4-FFF2-40B4-BE49-F238E27FC236}">
                <a16:creationId xmlns:a16="http://schemas.microsoft.com/office/drawing/2014/main" id="{B5C67970-3A9A-3F87-103B-B71BCB3C8500}"/>
              </a:ext>
            </a:extLst>
          </p:cNvPr>
          <p:cNvSpPr/>
          <p:nvPr/>
        </p:nvSpPr>
        <p:spPr>
          <a:xfrm>
            <a:off x="1274029" y="1040881"/>
            <a:ext cx="4512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just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Testemunho 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Diana">
            <a:hlinkClick r:id="" action="ppaction://media"/>
            <a:extLst>
              <a:ext uri="{FF2B5EF4-FFF2-40B4-BE49-F238E27FC236}">
                <a16:creationId xmlns:a16="http://schemas.microsoft.com/office/drawing/2014/main" id="{DFADE7F5-2E44-D5BF-12CC-E6274822D9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72684" y="1846557"/>
            <a:ext cx="5939161" cy="334077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908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456"/>
    </mc:Choice>
    <mc:Fallback xmlns="">
      <p:transition spd="slow" advTm="171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4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A78F40A8-CE78-2875-56BA-F98DC4146BC2}"/>
              </a:ext>
            </a:extLst>
          </p:cNvPr>
          <p:cNvSpPr/>
          <p:nvPr/>
        </p:nvSpPr>
        <p:spPr>
          <a:xfrm>
            <a:off x="3399715" y="236591"/>
            <a:ext cx="41102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50" dirty="0">
                <a:ln w="0"/>
                <a:solidFill>
                  <a:schemeClr val="accent4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PT" sz="5400" b="1" cap="none" spc="50" dirty="0">
              <a:ln w="0"/>
              <a:solidFill>
                <a:schemeClr val="accent4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9086CAA-42F2-59CA-E9A9-42BC5EC18ABE}"/>
              </a:ext>
            </a:extLst>
          </p:cNvPr>
          <p:cNvSpPr txBox="1"/>
          <p:nvPr/>
        </p:nvSpPr>
        <p:spPr>
          <a:xfrm>
            <a:off x="2033066" y="1886704"/>
            <a:ext cx="5568462" cy="1991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Em conclusão, ser intersexo é uma variação natural do desenvolvimento humano.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É importante compreender que estas pessoas merecem os mesmos direitos, respeito e oportunidades como qualquer outra pessoa.</a:t>
            </a:r>
          </a:p>
          <a:p>
            <a:pPr algn="just">
              <a:lnSpc>
                <a:spcPct val="150000"/>
              </a:lnSpc>
              <a:buNone/>
            </a:pPr>
            <a:r>
              <a:rPr lang="pt-PT" sz="1400" dirty="0">
                <a:latin typeface="Arial" panose="020B0604020202020204" pitchFamily="34" charset="0"/>
                <a:cs typeface="Arial" panose="020B0604020202020204" pitchFamily="34" charset="0"/>
              </a:rPr>
              <a:t>Quanto mais conhecermos este tema, menor será o preconceito e maior será o respeito pela diversidade humana.</a:t>
            </a:r>
          </a:p>
        </p:txBody>
      </p:sp>
    </p:spTree>
    <p:extLst>
      <p:ext uri="{BB962C8B-B14F-4D97-AF65-F5344CB8AC3E}">
        <p14:creationId xmlns:p14="http://schemas.microsoft.com/office/powerpoint/2010/main" val="179594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F227730-786F-6C6C-9F0E-3A6E311B1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75" y="1085850"/>
            <a:ext cx="4324350" cy="4324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26818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648</Words>
  <Application>Microsoft Office PowerPoint</Application>
  <PresentationFormat>Ecrã Panorâmico</PresentationFormat>
  <Paragraphs>69</Paragraphs>
  <Slides>14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Casa</dc:creator>
  <cp:lastModifiedBy>Casa</cp:lastModifiedBy>
  <cp:revision>35</cp:revision>
  <dcterms:created xsi:type="dcterms:W3CDTF">2026-07-11T18:43:00Z</dcterms:created>
  <dcterms:modified xsi:type="dcterms:W3CDTF">2026-07-30T17:04:02Z</dcterms:modified>
</cp:coreProperties>
</file>